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1pPr>
    <a:lvl2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2pPr>
    <a:lvl3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3pPr>
    <a:lvl4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4pPr>
    <a:lvl5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5pPr>
    <a:lvl6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6pPr>
    <a:lvl7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7pPr>
    <a:lvl8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8pPr>
    <a:lvl9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CE0F1"/>
          </a:solidFill>
        </a:fill>
      </a:tcStyle>
    </a:wholeTbl>
    <a:band2H>
      <a:tcTxStyle b="def" i="def"/>
      <a:tcStyle>
        <a:tcBdr/>
        <a:fill>
          <a:solidFill>
            <a:srgbClr val="E7F0F8"/>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Row>
  </a:tblStyle>
  <a:tblStyle styleId="{C7B018BB-80A7-4F77-B60F-C8B233D01FF8}"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D9E8D1"/>
          </a:solidFill>
        </a:fill>
      </a:tcStyle>
    </a:wholeTbl>
    <a:band2H>
      <a:tcTxStyle b="def" i="def"/>
      <a:tcStyle>
        <a:tcBdr/>
        <a:fill>
          <a:solidFill>
            <a:srgbClr val="EDF4E9"/>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Row>
  </a:tblStyle>
  <a:tblStyle styleId="{EEE7283C-3CF3-47DC-8721-378D4A62B228}"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EACBD1"/>
          </a:solidFill>
        </a:fill>
      </a:tcStyle>
    </a:wholeTbl>
    <a:band2H>
      <a:tcTxStyle b="def" i="def"/>
      <a:tcStyle>
        <a:tcBdr/>
        <a:fill>
          <a:solidFill>
            <a:srgbClr val="F5E7E9"/>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Row>
  </a:tblStyle>
  <a:tblStyle styleId="{CF821DB8-F4EB-4A41-A1BA-3FCAFE7338EE}" styleName="">
    <a:tblBg/>
    <a:wholeTbl>
      <a:tcTxStyle b="off" i="off">
        <a:font>
          <a:latin typeface="DIN Condensed Bold"/>
          <a:ea typeface="DIN Condensed Bold"/>
          <a:cs typeface="DIN Condensed Bold"/>
        </a:font>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838787"/>
          </a:solidFill>
        </a:fill>
      </a:tcStyle>
    </a:band2H>
    <a:firstCol>
      <a:tcTxStyle b="on" i="off">
        <a:font>
          <a:latin typeface="DIN Condensed Bold"/>
          <a:ea typeface="DIN Condensed Bold"/>
          <a:cs typeface="DIN Condensed Bold"/>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DIN Condensed Bold"/>
          <a:ea typeface="DIN Condensed Bold"/>
          <a:cs typeface="DIN Condensed Bold"/>
        </a:font>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838787"/>
          </a:solidFill>
        </a:fill>
      </a:tcStyle>
    </a:lastRow>
    <a:firstRow>
      <a:tcTxStyle b="on" i="off">
        <a:font>
          <a:latin typeface="DIN Condensed Bold"/>
          <a:ea typeface="DIN Condensed Bold"/>
          <a:cs typeface="DIN Condensed Bold"/>
        </a:font>
        <a:srgbClr val="838787"/>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BCBCB"/>
          </a:solidFill>
        </a:fill>
      </a:tcStyle>
    </a:wholeTbl>
    <a:band2H>
      <a:tcTxStyle b="def" i="def"/>
      <a:tcStyle>
        <a:tcBdr/>
        <a:fill>
          <a:solidFill>
            <a:srgbClr val="E7E7E7"/>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Row>
  </a:tblStyle>
  <a:tblStyle styleId="{2708684C-4D16-4618-839F-0558EEFCDFE6}" styleName="">
    <a:tblBg/>
    <a:wholeTbl>
      <a:tcTxStyle b="off"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wholeTbl>
    <a:band2H>
      <a:tcTxStyle b="def" i="def"/>
      <a:tcStyle>
        <a:tcBdr/>
        <a:fill>
          <a:solidFill>
            <a:srgbClr val="FFFFFF"/>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508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254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2" name="Title Text"/>
          <p:cNvSpPr txBox="1"/>
          <p:nvPr>
            <p:ph type="title"/>
          </p:nvPr>
        </p:nvSpPr>
        <p:spPr>
          <a:prstGeom prst="rect">
            <a:avLst/>
          </a:prstGeom>
        </p:spPr>
        <p:txBody>
          <a:bodyPr/>
          <a:lstStyle/>
          <a:p>
            <a:pPr/>
            <a:r>
              <a:t>Title Text</a:t>
            </a:r>
          </a:p>
        </p:txBody>
      </p:sp>
      <p:sp>
        <p:nvSpPr>
          <p:cNvPr id="1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103"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104"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Body Level One…"/>
          <p:cNvSpPr txBox="1"/>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25000"/>
              <a:buFont typeface="Avenir Next Regular"/>
              <a:buChar char="▸"/>
              <a:defRPr cap="none" sz="4800">
                <a:solidFill>
                  <a:srgbClr val="838787"/>
                </a:solidFill>
                <a:latin typeface="Avenir Next Medium"/>
                <a:ea typeface="Avenir Next Medium"/>
                <a:cs typeface="Avenir Next Medium"/>
                <a:sym typeface="Avenir Next Medium"/>
              </a:defRPr>
            </a:pPr>
          </a:p>
        </p:txBody>
      </p:sp>
      <p:sp>
        <p:nvSpPr>
          <p:cNvPr id="10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13" name="Black and white photo of a solar panel"/>
          <p:cNvSpPr/>
          <p:nvPr>
            <p:ph type="pic" sz="half" idx="21"/>
          </p:nvPr>
        </p:nvSpPr>
        <p:spPr>
          <a:xfrm>
            <a:off x="12192000" y="-177800"/>
            <a:ext cx="12192000" cy="7162800"/>
          </a:xfrm>
          <a:prstGeom prst="rect">
            <a:avLst/>
          </a:prstGeom>
        </p:spPr>
        <p:txBody>
          <a:bodyPr lIns="91439" tIns="45719" rIns="91439" bIns="45719" anchor="t">
            <a:noAutofit/>
          </a:bodyPr>
          <a:lstStyle/>
          <a:p>
            <a:pPr/>
          </a:p>
        </p:txBody>
      </p:sp>
      <p:sp>
        <p:nvSpPr>
          <p:cNvPr id="114" name="Black and white photo of water flowing over the spillway gates of a dam"/>
          <p:cNvSpPr/>
          <p:nvPr>
            <p:ph type="pic" sz="half" idx="22"/>
          </p:nvPr>
        </p:nvSpPr>
        <p:spPr>
          <a:xfrm>
            <a:off x="12192000" y="6451600"/>
            <a:ext cx="12192000" cy="8297334"/>
          </a:xfrm>
          <a:prstGeom prst="rect">
            <a:avLst/>
          </a:prstGeom>
        </p:spPr>
        <p:txBody>
          <a:bodyPr lIns="91439" tIns="45719" rIns="91439" bIns="45719" anchor="t">
            <a:noAutofit/>
          </a:bodyPr>
          <a:lstStyle/>
          <a:p>
            <a:pPr/>
          </a:p>
        </p:txBody>
      </p:sp>
      <p:sp>
        <p:nvSpPr>
          <p:cNvPr id="115" name="Black and white photo of windmills under a cloudy sky"/>
          <p:cNvSpPr/>
          <p:nvPr>
            <p:ph type="pic" idx="23"/>
          </p:nvPr>
        </p:nvSpPr>
        <p:spPr>
          <a:xfrm>
            <a:off x="-190500" y="0"/>
            <a:ext cx="12428272" cy="13716000"/>
          </a:xfrm>
          <a:prstGeom prst="rect">
            <a:avLst/>
          </a:prstGeom>
        </p:spPr>
        <p:txBody>
          <a:bodyPr lIns="91439" tIns="45719" rIns="91439" bIns="45719" anchor="t">
            <a:noAutofit/>
          </a:bodyPr>
          <a:lstStyle/>
          <a:p>
            <a:pPr/>
          </a:p>
        </p:txBody>
      </p:sp>
      <p:sp>
        <p:nvSpPr>
          <p:cNvPr id="11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3"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124" name="Callout"/>
          <p:cNvSpPr/>
          <p:nvPr/>
        </p:nvSpPr>
        <p:spPr>
          <a:xfrm>
            <a:off x="876300" y="3314700"/>
            <a:ext cx="22631400" cy="73171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4000">
                <a:solidFill>
                  <a:srgbClr val="FFFFFF"/>
                </a:solidFill>
              </a:defRPr>
            </a:pPr>
          </a:p>
        </p:txBody>
      </p:sp>
      <p:sp>
        <p:nvSpPr>
          <p:cNvPr id="125" name="Body Level One…"/>
          <p:cNvSpPr txBox="1"/>
          <p:nvPr>
            <p:ph type="body" sz="quarter" idx="1"/>
          </p:nvPr>
        </p:nvSpPr>
        <p:spPr>
          <a:xfrm>
            <a:off x="1676400" y="4089400"/>
            <a:ext cx="21056600" cy="1805946"/>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26" name="Johnny Appleseed"/>
          <p:cNvSpPr txBox="1"/>
          <p:nvPr>
            <p:ph type="body" sz="quarter" idx="21"/>
          </p:nvPr>
        </p:nvSpPr>
        <p:spPr>
          <a:xfrm>
            <a:off x="762000" y="10953750"/>
            <a:ext cx="22860000" cy="1206500"/>
          </a:xfrm>
          <a:prstGeom prst="rect">
            <a:avLst/>
          </a:prstGeom>
        </p:spPr>
        <p:txBody>
          <a:bodyPr anchor="ctr"/>
          <a:lstStyle/>
          <a:p>
            <a:pPr algn="r">
              <a:spcBef>
                <a:spcPts val="0"/>
              </a:spcBef>
              <a:defRPr cap="none" sz="8700">
                <a:solidFill>
                  <a:srgbClr val="838787"/>
                </a:solidFill>
                <a:latin typeface="DIN Condensed Bold"/>
                <a:ea typeface="DIN Condensed Bold"/>
                <a:cs typeface="DIN Condensed Bold"/>
                <a:sym typeface="DIN Condensed Bold"/>
              </a:defRPr>
            </a:pPr>
          </a:p>
        </p:txBody>
      </p:sp>
      <p:sp>
        <p:nvSpPr>
          <p:cNvPr id="127" name="Text"/>
          <p:cNvSpPr txBox="1"/>
          <p:nvPr>
            <p:ph type="body" sz="quarter" idx="22"/>
          </p:nvPr>
        </p:nvSpPr>
        <p:spPr>
          <a:xfrm>
            <a:off x="762000" y="635000"/>
            <a:ext cx="20955000" cy="635000"/>
          </a:xfrm>
          <a:prstGeom prst="rect">
            <a:avLst/>
          </a:prstGeom>
        </p:spPr>
        <p:txBody>
          <a:bodyPr/>
          <a:lstStyle/>
          <a:p>
            <a:pPr defTabSz="647700">
              <a:spcBef>
                <a:spcPts val="0"/>
              </a:spcBef>
              <a:defRPr spc="100" sz="3600">
                <a:solidFill>
                  <a:srgbClr val="838787"/>
                </a:solidFill>
              </a:defRPr>
            </a:pPr>
          </a:p>
        </p:txBody>
      </p:sp>
      <p:sp>
        <p:nvSpPr>
          <p:cNvPr id="12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5" name="Body Level One…"/>
          <p:cNvSpPr txBox="1"/>
          <p:nvPr>
            <p:ph type="body" sz="quarter" idx="1"/>
          </p:nvPr>
        </p:nvSpPr>
        <p:spPr>
          <a:xfrm>
            <a:off x="11049000" y="3721100"/>
            <a:ext cx="12573000" cy="1805946"/>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36"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137" name="Johnny Appleseed"/>
          <p:cNvSpPr txBox="1"/>
          <p:nvPr>
            <p:ph type="body" sz="quarter" idx="22"/>
          </p:nvPr>
        </p:nvSpPr>
        <p:spPr>
          <a:xfrm>
            <a:off x="11049000" y="10953750"/>
            <a:ext cx="12573000" cy="1206500"/>
          </a:xfrm>
          <a:prstGeom prst="rect">
            <a:avLst/>
          </a:prstGeom>
        </p:spPr>
        <p:txBody>
          <a:bodyPr anchor="ctr"/>
          <a:lstStyle/>
          <a:p>
            <a:pPr defTabSz="647700">
              <a:lnSpc>
                <a:spcPct val="100000"/>
              </a:lnSpc>
              <a:spcBef>
                <a:spcPts val="0"/>
              </a:spcBef>
              <a:defRPr cap="none" sz="8700">
                <a:solidFill>
                  <a:srgbClr val="232323"/>
                </a:solidFill>
                <a:latin typeface="DIN Condensed Bold"/>
                <a:ea typeface="DIN Condensed Bold"/>
                <a:cs typeface="DIN Condensed Bold"/>
                <a:sym typeface="DIN Condensed Bold"/>
              </a:defRPr>
            </a:pPr>
          </a:p>
        </p:txBody>
      </p:sp>
      <p:sp>
        <p:nvSpPr>
          <p:cNvPr id="13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45"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14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5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Alt">
    <p:bg>
      <p:bgPr>
        <a:solidFill>
          <a:srgbClr val="FFFFFF"/>
        </a:solidFill>
      </p:bgPr>
    </p:bg>
    <p:spTree>
      <p:nvGrpSpPr>
        <p:cNvPr id="1" name=""/>
        <p:cNvGrpSpPr/>
        <p:nvPr/>
      </p:nvGrpSpPr>
      <p:grpSpPr>
        <a:xfrm>
          <a:off x="0" y="0"/>
          <a:ext cx="0" cy="0"/>
          <a:chOff x="0" y="0"/>
          <a:chExt cx="0" cy="0"/>
        </a:xfrm>
      </p:grpSpPr>
      <p:sp>
        <p:nvSpPr>
          <p:cNvPr id="160"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1"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22" name="Title Text"/>
          <p:cNvSpPr txBox="1"/>
          <p:nvPr>
            <p:ph type="title"/>
          </p:nvPr>
        </p:nvSpPr>
        <p:spPr>
          <a:prstGeom prst="rect">
            <a:avLst/>
          </a:prstGeom>
        </p:spPr>
        <p:txBody>
          <a:bodyPr/>
          <a:lstStyle/>
          <a:p>
            <a:pPr/>
            <a:r>
              <a:t>Title Text</a:t>
            </a:r>
          </a:p>
        </p:txBody>
      </p:sp>
      <p:sp>
        <p:nvSpPr>
          <p:cNvPr id="2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Alt">
    <p:bg>
      <p:bgPr>
        <a:solidFill>
          <a:srgbClr val="FFFFFF"/>
        </a:solidFill>
      </p:bgPr>
    </p:bg>
    <p:spTree>
      <p:nvGrpSpPr>
        <p:cNvPr id="1" name=""/>
        <p:cNvGrpSpPr/>
        <p:nvPr/>
      </p:nvGrpSpPr>
      <p:grpSpPr>
        <a:xfrm>
          <a:off x="0" y="0"/>
          <a:ext cx="0" cy="0"/>
          <a:chOff x="0" y="0"/>
          <a:chExt cx="0" cy="0"/>
        </a:xfrm>
      </p:grpSpPr>
      <p:sp>
        <p:nvSpPr>
          <p:cNvPr id="31" name="Title Text"/>
          <p:cNvSpPr txBox="1"/>
          <p:nvPr>
            <p:ph type="title"/>
          </p:nvPr>
        </p:nvSpPr>
        <p:spPr>
          <a:prstGeom prst="rect">
            <a:avLst/>
          </a:prstGeom>
        </p:spPr>
        <p:txBody>
          <a:bodyPr/>
          <a:lstStyle/>
          <a:p>
            <a:pPr/>
            <a:r>
              <a:t>Title Text</a:t>
            </a:r>
          </a:p>
        </p:txBody>
      </p:sp>
      <p:sp>
        <p:nvSpPr>
          <p:cNvPr id="3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xfrm>
            <a:off x="23013223" y="5842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40" name="Title Text"/>
          <p:cNvSpPr txBox="1"/>
          <p:nvPr>
            <p:ph type="title"/>
          </p:nvPr>
        </p:nvSpPr>
        <p:spPr>
          <a:xfrm>
            <a:off x="762000" y="5676900"/>
            <a:ext cx="22860000" cy="6350000"/>
          </a:xfrm>
          <a:prstGeom prst="rect">
            <a:avLst/>
          </a:prstGeom>
        </p:spPr>
        <p:txBody>
          <a:bodyPr/>
          <a:lstStyle/>
          <a:p>
            <a:pPr/>
            <a:r>
              <a:t>Title Text</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8" name="Line"/>
          <p:cNvSpPr/>
          <p:nvPr/>
        </p:nvSpPr>
        <p:spPr>
          <a:xfrm flipV="1">
            <a:off x="11049000" y="8635797"/>
            <a:ext cx="12572997" cy="204"/>
          </a:xfrm>
          <a:prstGeom prst="line">
            <a:avLst/>
          </a:prstGeom>
          <a:ln w="50800">
            <a:solidFill>
              <a:srgbClr val="A6AAA9"/>
            </a:solidFill>
            <a:miter lim="400000"/>
          </a:ln>
        </p:spPr>
        <p:txBody>
          <a:bodyPr lIns="45718" tIns="45718" rIns="45718" bIns="45718"/>
          <a:lstStyle/>
          <a:p>
            <a:pPr>
              <a:defRPr>
                <a:solidFill>
                  <a:srgbClr val="838787"/>
                </a:solidFill>
              </a:defRPr>
            </a:pPr>
          </a:p>
        </p:txBody>
      </p:sp>
      <p:sp>
        <p:nvSpPr>
          <p:cNvPr id="49"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50" name="Title Text"/>
          <p:cNvSpPr txBox="1"/>
          <p:nvPr>
            <p:ph type="title"/>
          </p:nvPr>
        </p:nvSpPr>
        <p:spPr>
          <a:xfrm>
            <a:off x="11049000" y="9042400"/>
            <a:ext cx="12573000" cy="3810000"/>
          </a:xfrm>
          <a:prstGeom prst="rect">
            <a:avLst/>
          </a:prstGeom>
        </p:spPr>
        <p:txBody>
          <a:bodyPr/>
          <a:lstStyle/>
          <a:p>
            <a:pPr/>
            <a:r>
              <a:t>Title Text</a:t>
            </a:r>
          </a:p>
        </p:txBody>
      </p:sp>
      <p:sp>
        <p:nvSpPr>
          <p:cNvPr id="51" name="Body Level One…"/>
          <p:cNvSpPr txBox="1"/>
          <p:nvPr>
            <p:ph type="body" sz="quarter" idx="1"/>
          </p:nvPr>
        </p:nvSpPr>
        <p:spPr>
          <a:xfrm>
            <a:off x="11049000" y="5994400"/>
            <a:ext cx="12573000" cy="254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Top">
    <p:bg>
      <p:bgPr>
        <a:solidFill>
          <a:srgbClr val="FFFFFF"/>
        </a:solidFill>
      </p:bgPr>
    </p:bg>
    <p:spTree>
      <p:nvGrpSpPr>
        <p:cNvPr id="1" name=""/>
        <p:cNvGrpSpPr/>
        <p:nvPr/>
      </p:nvGrpSpPr>
      <p:grpSpPr>
        <a:xfrm>
          <a:off x="0" y="0"/>
          <a:ext cx="0" cy="0"/>
          <a:chOff x="0" y="0"/>
          <a:chExt cx="0" cy="0"/>
        </a:xfrm>
      </p:grpSpPr>
      <p:sp>
        <p:nvSpPr>
          <p:cNvPr id="59"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6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6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62"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69"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7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7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72" name="Body Level One…"/>
          <p:cNvSpPr txBox="1"/>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cap="none" sz="4800">
                <a:solidFill>
                  <a:srgbClr val="838787"/>
                </a:solidFill>
                <a:latin typeface="Avenir Next Medium"/>
                <a:ea typeface="Avenir Next Medium"/>
                <a:cs typeface="Avenir Next Medium"/>
                <a:sym typeface="Avenir Next Medium"/>
              </a:defRPr>
            </a:pPr>
          </a:p>
        </p:txBody>
      </p:sp>
      <p:sp>
        <p:nvSpPr>
          <p:cNvPr id="7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Alt">
    <p:bg>
      <p:bgPr>
        <a:solidFill>
          <a:srgbClr val="FFFFFF"/>
        </a:solidFill>
      </p:bgPr>
    </p:bg>
    <p:spTree>
      <p:nvGrpSpPr>
        <p:cNvPr id="1" name=""/>
        <p:cNvGrpSpPr/>
        <p:nvPr/>
      </p:nvGrpSpPr>
      <p:grpSpPr>
        <a:xfrm>
          <a:off x="0" y="0"/>
          <a:ext cx="0" cy="0"/>
          <a:chOff x="0" y="0"/>
          <a:chExt cx="0" cy="0"/>
        </a:xfrm>
      </p:grpSpPr>
      <p:sp>
        <p:nvSpPr>
          <p:cNvPr id="80"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81"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82"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83" name="Body Level One…"/>
          <p:cNvSpPr txBox="1"/>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cap="none" sz="4800">
                <a:solidFill>
                  <a:srgbClr val="838787"/>
                </a:solidFill>
                <a:latin typeface="Avenir Next Medium"/>
                <a:ea typeface="Avenir Next Medium"/>
                <a:cs typeface="Avenir Next Medium"/>
                <a:sym typeface="Avenir Next Medium"/>
              </a:defRPr>
            </a:pPr>
          </a:p>
        </p:txBody>
      </p:sp>
      <p:sp>
        <p:nvSpPr>
          <p:cNvPr id="84"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91"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92"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93" name="Black and white photo of windmills under a cloudy sky"/>
          <p:cNvSpPr/>
          <p:nvPr>
            <p:ph type="pic" idx="21"/>
          </p:nvPr>
        </p:nvSpPr>
        <p:spPr>
          <a:xfrm>
            <a:off x="13258800" y="0"/>
            <a:ext cx="12428272" cy="13716000"/>
          </a:xfrm>
          <a:prstGeom prst="rect">
            <a:avLst/>
          </a:prstGeom>
        </p:spPr>
        <p:txBody>
          <a:bodyPr lIns="91439" tIns="45719" rIns="91439" bIns="45719" anchor="t">
            <a:noAutofit/>
          </a:bodyPr>
          <a:lstStyle/>
          <a:p>
            <a:pPr/>
          </a:p>
        </p:txBody>
      </p:sp>
      <p:sp>
        <p:nvSpPr>
          <p:cNvPr id="94" name="Title Text"/>
          <p:cNvSpPr txBox="1"/>
          <p:nvPr>
            <p:ph type="title"/>
          </p:nvPr>
        </p:nvSpPr>
        <p:spPr>
          <a:xfrm>
            <a:off x="762000" y="2159000"/>
            <a:ext cx="11811000" cy="1016000"/>
          </a:xfrm>
          <a:prstGeom prst="rect">
            <a:avLst/>
          </a:prstGeom>
        </p:spPr>
        <p:txBody>
          <a:bodyPr/>
          <a:lstStyle>
            <a:lvl1pPr>
              <a:spcBef>
                <a:spcPts val="3900"/>
              </a:spcBef>
              <a:defRPr sz="8700"/>
            </a:lvl1pPr>
          </a:lstStyle>
          <a:p>
            <a:pPr/>
            <a:r>
              <a:t>Title Text</a:t>
            </a:r>
          </a:p>
        </p:txBody>
      </p:sp>
      <p:sp>
        <p:nvSpPr>
          <p:cNvPr id="95" name="Body Level One…"/>
          <p:cNvSpPr txBox="1"/>
          <p:nvPr>
            <p:ph type="body" sz="half" idx="22"/>
          </p:nvPr>
        </p:nvSpPr>
        <p:spPr>
          <a:xfrm>
            <a:off x="762000" y="3860800"/>
            <a:ext cx="11811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cap="none" sz="4000">
                <a:solidFill>
                  <a:srgbClr val="838787"/>
                </a:solidFill>
                <a:latin typeface="Avenir Next Medium"/>
                <a:ea typeface="Avenir Next Medium"/>
                <a:cs typeface="Avenir Next Medium"/>
                <a:sym typeface="Avenir Next Medium"/>
              </a:defRPr>
            </a:pPr>
          </a:p>
        </p:txBody>
      </p:sp>
      <p:sp>
        <p:nvSpPr>
          <p:cNvPr id="9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22222"/>
        </a:solidFill>
      </p:bgPr>
    </p:bg>
    <p:spTree>
      <p:nvGrpSpPr>
        <p:cNvPr id="1" name=""/>
        <p:cNvGrpSpPr/>
        <p:nvPr/>
      </p:nvGrpSpPr>
      <p:grpSpPr>
        <a:xfrm>
          <a:off x="0" y="0"/>
          <a:ext cx="0" cy="0"/>
          <a:chOff x="0" y="0"/>
          <a:chExt cx="0" cy="0"/>
        </a:xfrm>
      </p:grpSpPr>
      <p:sp>
        <p:nvSpPr>
          <p:cNvPr id="2" name="Line"/>
          <p:cNvSpPr/>
          <p:nvPr/>
        </p:nvSpPr>
        <p:spPr>
          <a:xfrm flipV="1">
            <a:off x="761999" y="8635631"/>
            <a:ext cx="22860000" cy="370"/>
          </a:xfrm>
          <a:prstGeom prst="line">
            <a:avLst/>
          </a:prstGeom>
          <a:ln w="50800">
            <a:solidFill>
              <a:srgbClr val="A6AAA9"/>
            </a:solidFill>
            <a:miter lim="400000"/>
          </a:ln>
        </p:spPr>
        <p:txBody>
          <a:bodyPr lIns="45718" tIns="45718" rIns="45718" bIns="45718"/>
          <a:lstStyle/>
          <a:p>
            <a:pPr>
              <a:defRPr>
                <a:solidFill>
                  <a:srgbClr val="838787"/>
                </a:solidFill>
              </a:defRPr>
            </a:pPr>
          </a:p>
        </p:txBody>
      </p:sp>
      <p:sp>
        <p:nvSpPr>
          <p:cNvPr id="3" name="Title Text"/>
          <p:cNvSpPr txBox="1"/>
          <p:nvPr>
            <p:ph type="title"/>
          </p:nvPr>
        </p:nvSpPr>
        <p:spPr>
          <a:xfrm>
            <a:off x="762000" y="9042400"/>
            <a:ext cx="22860000" cy="381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762000" y="5994400"/>
            <a:ext cx="22860000" cy="254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063201" y="609600"/>
            <a:ext cx="553195" cy="635000"/>
          </a:xfrm>
          <a:prstGeom prst="rect">
            <a:avLst/>
          </a:prstGeom>
          <a:ln w="12700">
            <a:miter lim="400000"/>
          </a:ln>
        </p:spPr>
        <p:txBody>
          <a:bodyPr wrap="none" lIns="50800" tIns="50800" rIns="50800" bIns="50800">
            <a:spAutoFit/>
          </a:bodyPr>
          <a:lstStyle>
            <a:lvl1pPr algn="r">
              <a:lnSpc>
                <a:spcPct val="80000"/>
              </a:lnSpc>
              <a:spcBef>
                <a:spcPts val="0"/>
              </a:spcBef>
              <a:defRPr sz="3600">
                <a:solidFill>
                  <a:srgbClr val="838787"/>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1pPr>
      <a:lvl2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2pPr>
      <a:lvl3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3pPr>
      <a:lvl4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4pPr>
      <a:lvl5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5pPr>
      <a:lvl6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6pPr>
      <a:lvl7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7pPr>
      <a:lvl8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8pPr>
      <a:lvl9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9pPr>
    </p:titleStyle>
    <p:bodyStyle>
      <a:lvl1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1pPr>
      <a:lvl2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2pPr>
      <a:lvl3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3pPr>
      <a:lvl4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4pPr>
      <a:lvl5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5pPr>
      <a:lvl6pPr marL="4193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6pPr>
      <a:lvl7pPr marL="482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7pPr>
      <a:lvl8pPr marL="5463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8pPr>
      <a:lvl9pPr marL="609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9pPr>
    </p:bodyStyle>
    <p:otherStyle>
      <a:lvl1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weapons of peace"/>
          <p:cNvSpPr txBox="1"/>
          <p:nvPr>
            <p:ph type="ctrTitle"/>
          </p:nvPr>
        </p:nvSpPr>
        <p:spPr>
          <a:prstGeom prst="rect">
            <a:avLst/>
          </a:prstGeom>
        </p:spPr>
        <p:txBody>
          <a:bodyPr/>
          <a:lstStyle>
            <a:lvl1pPr defTabSz="784225">
              <a:defRPr sz="28000"/>
            </a:lvl1pPr>
          </a:lstStyle>
          <a:p>
            <a:pPr/>
            <a:r>
              <a:t>excuses, excuses</a:t>
            </a:r>
          </a:p>
        </p:txBody>
      </p:sp>
      <p:sp>
        <p:nvSpPr>
          <p:cNvPr id="170" name="Double-click to edit"/>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weapons of peace"/>
          <p:cNvSpPr txBox="1"/>
          <p:nvPr>
            <p:ph type="body" sz="quarter" idx="1"/>
          </p:nvPr>
        </p:nvSpPr>
        <p:spPr>
          <a:prstGeom prst="rect">
            <a:avLst/>
          </a:prstGeom>
        </p:spPr>
        <p:txBody>
          <a:bodyPr/>
          <a:lstStyle>
            <a:lvl1pPr>
              <a:defRPr spc="100"/>
            </a:lvl1pPr>
          </a:lstStyle>
          <a:p>
            <a:pPr/>
            <a:r>
              <a:t>Excuses, Excuses</a:t>
            </a:r>
          </a:p>
        </p:txBody>
      </p:sp>
      <p:sp>
        <p:nvSpPr>
          <p:cNvPr id="205" name="peace treaty with pagans"/>
          <p:cNvSpPr txBox="1"/>
          <p:nvPr>
            <p:ph type="title"/>
          </p:nvPr>
        </p:nvSpPr>
        <p:spPr>
          <a:prstGeom prst="rect">
            <a:avLst/>
          </a:prstGeom>
        </p:spPr>
        <p:txBody>
          <a:bodyPr/>
          <a:lstStyle>
            <a:lvl1pPr defTabSz="685165">
              <a:spcBef>
                <a:spcPts val="3200"/>
              </a:spcBef>
              <a:defRPr sz="7200"/>
            </a:lvl1pPr>
          </a:lstStyle>
          <a:p>
            <a:pPr/>
            <a:r>
              <a:t>God’s name</a:t>
            </a:r>
          </a:p>
        </p:txBody>
      </p:sp>
      <p:sp>
        <p:nvSpPr>
          <p:cNvPr id="206"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515055" indent="-515055" defTabSz="602615">
              <a:lnSpc>
                <a:spcPct val="100000"/>
              </a:lnSpc>
              <a:spcBef>
                <a:spcPts val="2800"/>
              </a:spcBef>
              <a:buClr>
                <a:schemeClr val="accent1"/>
              </a:buClr>
              <a:buSzPct val="104999"/>
              <a:buFont typeface="Avenir Next Regular"/>
              <a:buChar char="▸"/>
              <a:defRPr cap="none" sz="5840">
                <a:solidFill>
                  <a:srgbClr val="838787"/>
                </a:solidFill>
                <a:latin typeface="Avenir Next Medium"/>
                <a:ea typeface="Avenir Next Medium"/>
                <a:cs typeface="Avenir Next Medium"/>
                <a:sym typeface="Avenir Next Medium"/>
              </a:defRPr>
            </a:pPr>
            <a:r>
              <a:t>God reveals He is Yahweh, Jehovah</a:t>
            </a:r>
          </a:p>
          <a:p>
            <a:pPr lvl="1" marL="978605" indent="-515055" defTabSz="602615">
              <a:lnSpc>
                <a:spcPct val="100000"/>
              </a:lnSpc>
              <a:spcBef>
                <a:spcPts val="2800"/>
              </a:spcBef>
              <a:buClr>
                <a:schemeClr val="accent1"/>
              </a:buClr>
              <a:buSzPct val="104999"/>
              <a:buFont typeface="Avenir Next Regular"/>
              <a:buChar char="▸"/>
              <a:defRPr cap="none" sz="5840">
                <a:solidFill>
                  <a:srgbClr val="838787"/>
                </a:solidFill>
                <a:latin typeface="Avenir Next Medium"/>
                <a:ea typeface="Avenir Next Medium"/>
                <a:cs typeface="Avenir Next Medium"/>
                <a:sym typeface="Avenir Next Medium"/>
              </a:defRPr>
            </a:pPr>
            <a:r>
              <a:t>God is self-existent, Creator, Sustainer, immutable, eternal</a:t>
            </a:r>
          </a:p>
          <a:p>
            <a:pPr lvl="1" marL="978605" indent="-515055" defTabSz="602615">
              <a:lnSpc>
                <a:spcPct val="100000"/>
              </a:lnSpc>
              <a:spcBef>
                <a:spcPts val="2800"/>
              </a:spcBef>
              <a:buClr>
                <a:schemeClr val="accent1"/>
              </a:buClr>
              <a:buSzPct val="104999"/>
              <a:buFont typeface="Avenir Next Regular"/>
              <a:buChar char="▸"/>
              <a:defRPr cap="none" sz="5840">
                <a:solidFill>
                  <a:srgbClr val="838787"/>
                </a:solidFill>
                <a:latin typeface="Avenir Next Medium"/>
                <a:ea typeface="Avenir Next Medium"/>
                <a:cs typeface="Avenir Next Medium"/>
                <a:sym typeface="Avenir Next Medium"/>
              </a:defRPr>
            </a:pPr>
            <a:r>
              <a:t>John 8:58 Jesus said “before Abraham was, I am.”</a:t>
            </a:r>
          </a:p>
          <a:p>
            <a:pPr marL="515055" indent="-515055" defTabSz="602615">
              <a:lnSpc>
                <a:spcPct val="100000"/>
              </a:lnSpc>
              <a:spcBef>
                <a:spcPts val="2800"/>
              </a:spcBef>
              <a:buClr>
                <a:schemeClr val="accent1"/>
              </a:buClr>
              <a:buSzPct val="104999"/>
              <a:buFont typeface="Avenir Next Regular"/>
              <a:buChar char="▸"/>
              <a:defRPr cap="none" sz="5840">
                <a:solidFill>
                  <a:srgbClr val="838787"/>
                </a:solidFill>
                <a:latin typeface="Avenir Next Medium"/>
                <a:ea typeface="Avenir Next Medium"/>
                <a:cs typeface="Avenir Next Medium"/>
                <a:sym typeface="Avenir Next Medium"/>
              </a:defRPr>
            </a:pPr>
            <a:r>
              <a:t>God guides Moses</a:t>
            </a:r>
          </a:p>
          <a:p>
            <a:pPr lvl="1" marL="978605" indent="-515055" defTabSz="602615">
              <a:lnSpc>
                <a:spcPct val="100000"/>
              </a:lnSpc>
              <a:spcBef>
                <a:spcPts val="2800"/>
              </a:spcBef>
              <a:buClr>
                <a:schemeClr val="accent1"/>
              </a:buClr>
              <a:buSzPct val="104999"/>
              <a:buFont typeface="Avenir Next Regular"/>
              <a:buChar char="▸"/>
              <a:defRPr cap="none" sz="5840">
                <a:solidFill>
                  <a:srgbClr val="838787"/>
                </a:solidFill>
                <a:latin typeface="Avenir Next Medium"/>
                <a:ea typeface="Avenir Next Medium"/>
                <a:cs typeface="Avenir Next Medium"/>
                <a:sym typeface="Avenir Next Medium"/>
              </a:defRPr>
            </a:pPr>
            <a:r>
              <a:t>Ex 3:16-17 - </a:t>
            </a:r>
            <a:r>
              <a:rPr baseline="31999"/>
              <a:t>16</a:t>
            </a:r>
            <a:r>
              <a:t>”Go, assemble the elders…I have watched over you and have seen what has been done to you in Egypt. </a:t>
            </a:r>
            <a:r>
              <a:rPr baseline="31999"/>
              <a:t>17</a:t>
            </a:r>
            <a:r>
              <a:t>And I have promised to bring you up out of your misery in Egypt”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weapons of peace"/>
          <p:cNvSpPr txBox="1"/>
          <p:nvPr>
            <p:ph type="body" sz="quarter" idx="1"/>
          </p:nvPr>
        </p:nvSpPr>
        <p:spPr>
          <a:prstGeom prst="rect">
            <a:avLst/>
          </a:prstGeom>
        </p:spPr>
        <p:txBody>
          <a:bodyPr/>
          <a:lstStyle>
            <a:lvl1pPr>
              <a:defRPr spc="100"/>
            </a:lvl1pPr>
          </a:lstStyle>
          <a:p>
            <a:pPr/>
            <a:r>
              <a:t>Excuses, Excuses</a:t>
            </a:r>
          </a:p>
        </p:txBody>
      </p:sp>
      <p:sp>
        <p:nvSpPr>
          <p:cNvPr id="209" name="peace treaty with pagans"/>
          <p:cNvSpPr txBox="1"/>
          <p:nvPr>
            <p:ph type="title"/>
          </p:nvPr>
        </p:nvSpPr>
        <p:spPr>
          <a:prstGeom prst="rect">
            <a:avLst/>
          </a:prstGeom>
        </p:spPr>
        <p:txBody>
          <a:bodyPr/>
          <a:lstStyle>
            <a:lvl1pPr defTabSz="685165">
              <a:spcBef>
                <a:spcPts val="3200"/>
              </a:spcBef>
              <a:defRPr sz="7200"/>
            </a:lvl1pPr>
          </a:lstStyle>
          <a:p>
            <a:pPr/>
            <a:r>
              <a:t>God’s guidance</a:t>
            </a:r>
          </a:p>
        </p:txBody>
      </p:sp>
      <p:sp>
        <p:nvSpPr>
          <p:cNvPr id="210"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479777" indent="-479777" defTabSz="561340">
              <a:lnSpc>
                <a:spcPct val="100000"/>
              </a:lnSpc>
              <a:spcBef>
                <a:spcPts val="2600"/>
              </a:spcBef>
              <a:buClr>
                <a:schemeClr val="accent1"/>
              </a:buClr>
              <a:buSzPct val="104999"/>
              <a:buFont typeface="Avenir Next Regular"/>
              <a:buChar char="▸"/>
              <a:defRPr cap="none" sz="5440">
                <a:solidFill>
                  <a:srgbClr val="838787"/>
                </a:solidFill>
                <a:latin typeface="Avenir Next Medium"/>
                <a:ea typeface="Avenir Next Medium"/>
                <a:cs typeface="Avenir Next Medium"/>
                <a:sym typeface="Avenir Next Medium"/>
              </a:defRPr>
            </a:pPr>
            <a:r>
              <a:t>Ex 3:18-21 - </a:t>
            </a:r>
            <a:r>
              <a:rPr baseline="31999"/>
              <a:t>18</a:t>
            </a:r>
            <a:r>
              <a:t>”The elders of Israel will listen to you. Then you and the elders are to go to the king of Egypt and say to him, ‘The Lord, the God of the Hebrews, has met with us. Let us take a three-day journey into the wilderness to offer sacrifices to the Lord our God.’ </a:t>
            </a:r>
            <a:r>
              <a:rPr baseline="31999"/>
              <a:t>19</a:t>
            </a:r>
            <a:r>
              <a:t>But I know that the king of Egypt will not let you go unless a mighty hand compels him. </a:t>
            </a:r>
            <a:r>
              <a:rPr baseline="31999"/>
              <a:t>20</a:t>
            </a:r>
            <a:r>
              <a:t>So I will stretch out my hand and strike the Egyptians with all the wonders that I will perform among them. After that, he will let you go. </a:t>
            </a:r>
            <a:r>
              <a:rPr baseline="31999"/>
              <a:t>21</a:t>
            </a:r>
            <a:r>
              <a:t>And I will make the Egyptians favorably disposed toward this people, so that when you leave you will not go empty-handed.”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weapons of peace"/>
          <p:cNvSpPr txBox="1"/>
          <p:nvPr>
            <p:ph type="body" sz="quarter" idx="1"/>
          </p:nvPr>
        </p:nvSpPr>
        <p:spPr>
          <a:prstGeom prst="rect">
            <a:avLst/>
          </a:prstGeom>
        </p:spPr>
        <p:txBody>
          <a:bodyPr/>
          <a:lstStyle>
            <a:lvl1pPr>
              <a:defRPr spc="100"/>
            </a:lvl1pPr>
          </a:lstStyle>
          <a:p>
            <a:pPr/>
            <a:r>
              <a:t>Excuses, Excuses</a:t>
            </a:r>
          </a:p>
        </p:txBody>
      </p:sp>
      <p:sp>
        <p:nvSpPr>
          <p:cNvPr id="213" name="peace treaty with pagans"/>
          <p:cNvSpPr txBox="1"/>
          <p:nvPr>
            <p:ph type="title"/>
          </p:nvPr>
        </p:nvSpPr>
        <p:spPr>
          <a:prstGeom prst="rect">
            <a:avLst/>
          </a:prstGeom>
        </p:spPr>
        <p:txBody>
          <a:bodyPr/>
          <a:lstStyle/>
          <a:p>
            <a:pPr lvl="1" defTabSz="685165">
              <a:spcBef>
                <a:spcPts val="3200"/>
              </a:spcBef>
              <a:defRPr sz="7200"/>
            </a:pPr>
            <a:r>
              <a:t>moses - excuse #3</a:t>
            </a:r>
          </a:p>
        </p:txBody>
      </p:sp>
      <p:sp>
        <p:nvSpPr>
          <p:cNvPr id="214"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Ex 4:1 - </a:t>
            </a:r>
            <a:r>
              <a:rPr baseline="31999"/>
              <a:t>1</a:t>
            </a:r>
            <a:r>
              <a:t>Moses answered, “What if they do not believe me or listen to me and say, ‘The Lord did not appear to you’?”</a:t>
            </a:r>
          </a:p>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God shows Moses 3 signs so people believe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weapons of peace"/>
          <p:cNvSpPr txBox="1"/>
          <p:nvPr>
            <p:ph type="body" sz="quarter" idx="1"/>
          </p:nvPr>
        </p:nvSpPr>
        <p:spPr>
          <a:prstGeom prst="rect">
            <a:avLst/>
          </a:prstGeom>
        </p:spPr>
        <p:txBody>
          <a:bodyPr/>
          <a:lstStyle>
            <a:lvl1pPr>
              <a:defRPr spc="100"/>
            </a:lvl1pPr>
          </a:lstStyle>
          <a:p>
            <a:pPr/>
            <a:r>
              <a:t>Excuses, Excuses</a:t>
            </a:r>
          </a:p>
        </p:txBody>
      </p:sp>
      <p:sp>
        <p:nvSpPr>
          <p:cNvPr id="217" name="peace treaty with pagans"/>
          <p:cNvSpPr txBox="1"/>
          <p:nvPr>
            <p:ph type="title"/>
          </p:nvPr>
        </p:nvSpPr>
        <p:spPr>
          <a:prstGeom prst="rect">
            <a:avLst/>
          </a:prstGeom>
        </p:spPr>
        <p:txBody>
          <a:bodyPr/>
          <a:lstStyle/>
          <a:p>
            <a:pPr lvl="1" defTabSz="685165">
              <a:spcBef>
                <a:spcPts val="3200"/>
              </a:spcBef>
              <a:defRPr sz="7200"/>
            </a:pPr>
            <a:r>
              <a:t>moses - excuse #4</a:t>
            </a:r>
          </a:p>
        </p:txBody>
      </p:sp>
      <p:sp>
        <p:nvSpPr>
          <p:cNvPr id="218"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Ex 4:10 - </a:t>
            </a:r>
            <a:r>
              <a:rPr baseline="31999"/>
              <a:t>10</a:t>
            </a:r>
            <a:r>
              <a:t>Moses said to the Lord, “Pardon your servant, Lord. I have never been eloquent, neither in the past nor since you have spoken to your servant. I am slow of speech and tongue.”</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Ex 4:11-12 - </a:t>
            </a:r>
            <a:r>
              <a:rPr baseline="31999"/>
              <a:t>11</a:t>
            </a:r>
            <a:r>
              <a:t>The Lord said to him, “Who gave human beings their mouths? Who makes them deaf or mute? Who gives them sight or makes them blind? Is it not I, the Lord? </a:t>
            </a:r>
            <a:r>
              <a:rPr baseline="31999"/>
              <a:t>12</a:t>
            </a:r>
            <a:r>
              <a:t>Now go; I will help you speak and will teach you what to say.”</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weapons of peace"/>
          <p:cNvSpPr txBox="1"/>
          <p:nvPr>
            <p:ph type="body" sz="quarter" idx="1"/>
          </p:nvPr>
        </p:nvSpPr>
        <p:spPr>
          <a:prstGeom prst="rect">
            <a:avLst/>
          </a:prstGeom>
        </p:spPr>
        <p:txBody>
          <a:bodyPr/>
          <a:lstStyle>
            <a:lvl1pPr>
              <a:defRPr spc="100"/>
            </a:lvl1pPr>
          </a:lstStyle>
          <a:p>
            <a:pPr/>
            <a:r>
              <a:t>Excuses, Excuses</a:t>
            </a:r>
          </a:p>
        </p:txBody>
      </p:sp>
      <p:sp>
        <p:nvSpPr>
          <p:cNvPr id="221" name="peace treaty with pagans"/>
          <p:cNvSpPr txBox="1"/>
          <p:nvPr>
            <p:ph type="title"/>
          </p:nvPr>
        </p:nvSpPr>
        <p:spPr>
          <a:prstGeom prst="rect">
            <a:avLst/>
          </a:prstGeom>
        </p:spPr>
        <p:txBody>
          <a:bodyPr/>
          <a:lstStyle/>
          <a:p>
            <a:pPr lvl="1" defTabSz="685165">
              <a:spcBef>
                <a:spcPts val="3200"/>
              </a:spcBef>
              <a:defRPr sz="7200"/>
            </a:pPr>
            <a:r>
              <a:t>moses - excuse #5</a:t>
            </a:r>
          </a:p>
        </p:txBody>
      </p:sp>
      <p:sp>
        <p:nvSpPr>
          <p:cNvPr id="222"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Ex 4:13 - </a:t>
            </a:r>
            <a:r>
              <a:rPr baseline="31999"/>
              <a:t>13</a:t>
            </a:r>
            <a:r>
              <a:t>But Moses said, “Pardon your servant, Lord. Please send someone else.”</a:t>
            </a:r>
          </a:p>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Ex 4:14a,15 - </a:t>
            </a:r>
            <a:r>
              <a:rPr baseline="31999"/>
              <a:t>14</a:t>
            </a:r>
            <a:r>
              <a:t>Then the Lord’s anger burned against Moses. </a:t>
            </a:r>
            <a:r>
              <a:rPr baseline="31999"/>
              <a:t>15</a:t>
            </a:r>
            <a:r>
              <a:t>”You shall speak to him (Aaron) and put words in his mouth; I will help both of you speak and will teach you what to do.”</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weapons of peace"/>
          <p:cNvSpPr txBox="1"/>
          <p:nvPr>
            <p:ph type="body" sz="quarter" idx="1"/>
          </p:nvPr>
        </p:nvSpPr>
        <p:spPr>
          <a:prstGeom prst="rect">
            <a:avLst/>
          </a:prstGeom>
        </p:spPr>
        <p:txBody>
          <a:bodyPr/>
          <a:lstStyle>
            <a:lvl1pPr>
              <a:defRPr spc="100"/>
            </a:lvl1pPr>
          </a:lstStyle>
          <a:p>
            <a:pPr/>
            <a:r>
              <a:t>Excuses, Excuses</a:t>
            </a:r>
          </a:p>
        </p:txBody>
      </p:sp>
      <p:sp>
        <p:nvSpPr>
          <p:cNvPr id="225" name="peace treaty with pagans"/>
          <p:cNvSpPr txBox="1"/>
          <p:nvPr>
            <p:ph type="title"/>
          </p:nvPr>
        </p:nvSpPr>
        <p:spPr>
          <a:prstGeom prst="rect">
            <a:avLst/>
          </a:prstGeom>
        </p:spPr>
        <p:txBody>
          <a:bodyPr/>
          <a:lstStyle>
            <a:lvl1pPr defTabSz="685165">
              <a:spcBef>
                <a:spcPts val="3200"/>
              </a:spcBef>
              <a:defRPr sz="7200"/>
            </a:lvl1pPr>
          </a:lstStyle>
          <a:p>
            <a:pPr/>
            <a:r>
              <a:t>aren’t We the same?</a:t>
            </a:r>
          </a:p>
        </p:txBody>
      </p:sp>
      <p:sp>
        <p:nvSpPr>
          <p:cNvPr id="226"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Teach/lead at Shine</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Start an adult Sunday school</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Volunteer at this ministry</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Start a small group</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Share our testimony</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Witness to a family member or neighbor</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weapons of peace"/>
          <p:cNvSpPr txBox="1"/>
          <p:nvPr>
            <p:ph type="body" sz="quarter" idx="1"/>
          </p:nvPr>
        </p:nvSpPr>
        <p:spPr>
          <a:prstGeom prst="rect">
            <a:avLst/>
          </a:prstGeom>
        </p:spPr>
        <p:txBody>
          <a:bodyPr/>
          <a:lstStyle>
            <a:lvl1pPr>
              <a:defRPr spc="100"/>
            </a:lvl1pPr>
          </a:lstStyle>
          <a:p>
            <a:pPr/>
            <a:r>
              <a:t>Excuses, Excuses</a:t>
            </a:r>
          </a:p>
        </p:txBody>
      </p:sp>
      <p:sp>
        <p:nvSpPr>
          <p:cNvPr id="229" name="peace treaty with pagans"/>
          <p:cNvSpPr txBox="1"/>
          <p:nvPr>
            <p:ph type="title"/>
          </p:nvPr>
        </p:nvSpPr>
        <p:spPr>
          <a:prstGeom prst="rect">
            <a:avLst/>
          </a:prstGeom>
        </p:spPr>
        <p:txBody>
          <a:bodyPr/>
          <a:lstStyle>
            <a:lvl1pPr defTabSz="685165">
              <a:spcBef>
                <a:spcPts val="3200"/>
              </a:spcBef>
              <a:defRPr sz="7200"/>
            </a:lvl1pPr>
          </a:lstStyle>
          <a:p>
            <a:pPr/>
            <a:r>
              <a:t>Have faith</a:t>
            </a:r>
          </a:p>
        </p:txBody>
      </p:sp>
      <p:sp>
        <p:nvSpPr>
          <p:cNvPr id="230"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God doesn’t want our excuses</a:t>
            </a:r>
          </a:p>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He wants our obedience</a:t>
            </a:r>
          </a:p>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Trust Him and have faith</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weapons of peace"/>
          <p:cNvSpPr txBox="1"/>
          <p:nvPr>
            <p:ph type="body" sz="quarter" idx="1"/>
          </p:nvPr>
        </p:nvSpPr>
        <p:spPr>
          <a:prstGeom prst="rect">
            <a:avLst/>
          </a:prstGeom>
        </p:spPr>
        <p:txBody>
          <a:bodyPr/>
          <a:lstStyle>
            <a:lvl1pPr>
              <a:defRPr spc="100"/>
            </a:lvl1pPr>
          </a:lstStyle>
          <a:p>
            <a:pPr/>
            <a:r>
              <a:t>Excuses, Excuses</a:t>
            </a:r>
          </a:p>
        </p:txBody>
      </p:sp>
      <p:sp>
        <p:nvSpPr>
          <p:cNvPr id="233" name="peace treaty with pagans"/>
          <p:cNvSpPr txBox="1"/>
          <p:nvPr>
            <p:ph type="title"/>
          </p:nvPr>
        </p:nvSpPr>
        <p:spPr>
          <a:prstGeom prst="rect">
            <a:avLst/>
          </a:prstGeom>
        </p:spPr>
        <p:txBody>
          <a:bodyPr/>
          <a:lstStyle>
            <a:lvl1pPr defTabSz="685165">
              <a:spcBef>
                <a:spcPts val="3200"/>
              </a:spcBef>
              <a:defRPr sz="7200"/>
            </a:lvl1pPr>
          </a:lstStyle>
          <a:p>
            <a:pPr/>
            <a:r>
              <a:t>god is faithful</a:t>
            </a:r>
          </a:p>
        </p:txBody>
      </p:sp>
      <p:sp>
        <p:nvSpPr>
          <p:cNvPr id="234"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lvl1pPr>
          </a:lstStyle>
          <a:p>
            <a:pPr/>
            <a:r>
              <a:t>Deuteronomy 31:8 “The Lord himself goes before you and will be with you; he will never leave you nor forsake you. Do not be afraid; do not be discouraged.”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weapons of peace"/>
          <p:cNvSpPr txBox="1"/>
          <p:nvPr>
            <p:ph type="body" sz="quarter" idx="1"/>
          </p:nvPr>
        </p:nvSpPr>
        <p:spPr>
          <a:prstGeom prst="rect">
            <a:avLst/>
          </a:prstGeom>
        </p:spPr>
        <p:txBody>
          <a:bodyPr/>
          <a:lstStyle>
            <a:lvl1pPr>
              <a:defRPr spc="100"/>
            </a:lvl1pPr>
          </a:lstStyle>
          <a:p>
            <a:pPr/>
            <a:r>
              <a:t>Excuses, Excuses</a:t>
            </a:r>
          </a:p>
        </p:txBody>
      </p:sp>
      <p:sp>
        <p:nvSpPr>
          <p:cNvPr id="173" name="peace treaty with pagans"/>
          <p:cNvSpPr txBox="1"/>
          <p:nvPr>
            <p:ph type="title"/>
          </p:nvPr>
        </p:nvSpPr>
        <p:spPr>
          <a:prstGeom prst="rect">
            <a:avLst/>
          </a:prstGeom>
        </p:spPr>
        <p:txBody>
          <a:bodyPr/>
          <a:lstStyle>
            <a:lvl1pPr defTabSz="685165">
              <a:spcBef>
                <a:spcPts val="3200"/>
              </a:spcBef>
              <a:defRPr sz="7200"/>
            </a:lvl1pPr>
          </a:lstStyle>
          <a:p>
            <a:pPr/>
            <a:r>
              <a:t>top excuses</a:t>
            </a:r>
          </a:p>
        </p:txBody>
      </p:sp>
      <p:sp>
        <p:nvSpPr>
          <p:cNvPr id="174" name="Divided kingdom…"/>
          <p:cNvSpPr txBox="1"/>
          <p:nvPr>
            <p:ph type="body" idx="21"/>
          </p:nvPr>
        </p:nvSpPr>
        <p:spPr>
          <a:xfrm>
            <a:off x="762000" y="3432960"/>
            <a:ext cx="22860000" cy="8585201"/>
          </a:xfrm>
          <a:prstGeom prst="rect">
            <a:avLst/>
          </a:prstGeom>
          <a:extLst>
            <a:ext uri="{C572A759-6A51-4108-AA02-DFA0A04FC94B}">
              <ma14:wrappingTextBoxFlag xmlns:ma14="http://schemas.microsoft.com/office/mac/drawingml/2011/main" val="1"/>
            </a:ext>
          </a:extLst>
        </p:spPr>
        <p:txBody>
          <a:bodyPr/>
          <a:lstStyle/>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I don’t have time</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I’m too busy</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It’s not my fault…blame game</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That’s not my job</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It will cause me too much stress</a:t>
            </a:r>
          </a:p>
          <a:p>
            <a:pPr marL="539750" indent="-539750" defTabSz="701675">
              <a:lnSpc>
                <a:spcPct val="100000"/>
              </a:lnSpc>
              <a:spcBef>
                <a:spcPts val="3300"/>
              </a:spcBef>
              <a:buClr>
                <a:schemeClr val="accent1"/>
              </a:buClr>
              <a:buSzPct val="104999"/>
              <a:buFont typeface="Avenir Next Regular"/>
              <a:buChar char="▸"/>
              <a:defRPr cap="none" sz="6120">
                <a:solidFill>
                  <a:srgbClr val="838787"/>
                </a:solidFill>
                <a:latin typeface="Avenir Next Medium"/>
                <a:ea typeface="Avenir Next Medium"/>
                <a:cs typeface="Avenir Next Medium"/>
                <a:sym typeface="Avenir Next Medium"/>
              </a:defRPr>
            </a:pPr>
            <a:r>
              <a:t>It’s too much work</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weapons of peace"/>
          <p:cNvSpPr txBox="1"/>
          <p:nvPr>
            <p:ph type="body" sz="quarter" idx="1"/>
          </p:nvPr>
        </p:nvSpPr>
        <p:spPr>
          <a:prstGeom prst="rect">
            <a:avLst/>
          </a:prstGeom>
        </p:spPr>
        <p:txBody>
          <a:bodyPr/>
          <a:lstStyle>
            <a:lvl1pPr>
              <a:defRPr spc="100"/>
            </a:lvl1pPr>
          </a:lstStyle>
          <a:p>
            <a:pPr/>
            <a:r>
              <a:t>Excuses, Excuses</a:t>
            </a:r>
          </a:p>
        </p:txBody>
      </p:sp>
      <p:sp>
        <p:nvSpPr>
          <p:cNvPr id="177" name="peace treaty with pagans"/>
          <p:cNvSpPr txBox="1"/>
          <p:nvPr>
            <p:ph type="title"/>
          </p:nvPr>
        </p:nvSpPr>
        <p:spPr>
          <a:prstGeom prst="rect">
            <a:avLst/>
          </a:prstGeom>
        </p:spPr>
        <p:txBody>
          <a:bodyPr/>
          <a:lstStyle>
            <a:lvl1pPr defTabSz="685165">
              <a:spcBef>
                <a:spcPts val="3200"/>
              </a:spcBef>
              <a:defRPr sz="7200"/>
            </a:lvl1pPr>
          </a:lstStyle>
          <a:p>
            <a:pPr/>
            <a:r>
              <a:t>Exodus 3:7-10</a:t>
            </a:r>
          </a:p>
        </p:txBody>
      </p:sp>
      <p:sp>
        <p:nvSpPr>
          <p:cNvPr id="178" name="Divided kingdom…"/>
          <p:cNvSpPr txBox="1"/>
          <p:nvPr>
            <p:ph type="body" idx="21"/>
          </p:nvPr>
        </p:nvSpPr>
        <p:spPr>
          <a:xfrm>
            <a:off x="762000" y="3418065"/>
            <a:ext cx="22860000" cy="8585201"/>
          </a:xfrm>
          <a:prstGeom prst="rect">
            <a:avLst/>
          </a:prstGeom>
          <a:extLst>
            <a:ext uri="{C572A759-6A51-4108-AA02-DFA0A04FC94B}">
              <ma14:wrappingTextBoxFlag xmlns:ma14="http://schemas.microsoft.com/office/mac/drawingml/2011/main" val="1"/>
            </a:ext>
          </a:extLst>
        </p:spPr>
        <p:txBody>
          <a:bodyPr/>
          <a:lstStyle/>
          <a:p>
            <a:pPr marL="469900" indent="-469900" defTabSz="610870">
              <a:lnSpc>
                <a:spcPct val="100000"/>
              </a:lnSpc>
              <a:spcBef>
                <a:spcPts val="2800"/>
              </a:spcBef>
              <a:buClr>
                <a:schemeClr val="accent1"/>
              </a:buClr>
              <a:buSzPct val="104999"/>
              <a:buFont typeface="Avenir Next Regular"/>
              <a:buChar char="▸"/>
              <a:defRPr cap="none" sz="5328">
                <a:solidFill>
                  <a:srgbClr val="838787"/>
                </a:solidFill>
                <a:latin typeface="Avenir Next Medium"/>
                <a:ea typeface="Avenir Next Medium"/>
                <a:cs typeface="Avenir Next Medium"/>
                <a:sym typeface="Avenir Next Medium"/>
              </a:defRPr>
            </a:pPr>
            <a:r>
              <a:rPr baseline="31999"/>
              <a:t>7</a:t>
            </a:r>
            <a:r>
              <a:t>The Lord said, “I have indeed seen the misery of my people in Egypt. I have heard them crying out because of their slave drivers, and I am concerned about their suffering. </a:t>
            </a:r>
            <a:r>
              <a:rPr baseline="31999"/>
              <a:t>8</a:t>
            </a:r>
            <a:r>
              <a:t>So I have come down to rescue them from the hand of the Egyptians and to bring them up out of that land into a good and spacious land, a land flowing with milk and honey—the home of the Canaanites, Hittites, Amorites, Perizzites, Hivites and Jebusites. </a:t>
            </a:r>
            <a:r>
              <a:rPr baseline="31999"/>
              <a:t>9</a:t>
            </a:r>
            <a:r>
              <a:t>And now the cry of the Israelites has reached me, and I have seen the way the Egyptians are oppressing them. </a:t>
            </a:r>
            <a:r>
              <a:rPr baseline="31999"/>
              <a:t>10</a:t>
            </a:r>
            <a:r>
              <a:t>So now, go. I am sending you to Pharaoh to bring my people the Israelites out of Egypt.”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weapons of peace"/>
          <p:cNvSpPr txBox="1"/>
          <p:nvPr>
            <p:ph type="body" sz="quarter" idx="1"/>
          </p:nvPr>
        </p:nvSpPr>
        <p:spPr>
          <a:prstGeom prst="rect">
            <a:avLst/>
          </a:prstGeom>
        </p:spPr>
        <p:txBody>
          <a:bodyPr/>
          <a:lstStyle>
            <a:lvl1pPr>
              <a:defRPr spc="100"/>
            </a:lvl1pPr>
          </a:lstStyle>
          <a:p>
            <a:pPr/>
            <a:r>
              <a:t>Excuses, Excuses</a:t>
            </a:r>
          </a:p>
        </p:txBody>
      </p:sp>
      <p:sp>
        <p:nvSpPr>
          <p:cNvPr id="181" name="peace treaty with pagans"/>
          <p:cNvSpPr txBox="1"/>
          <p:nvPr>
            <p:ph type="title"/>
          </p:nvPr>
        </p:nvSpPr>
        <p:spPr>
          <a:prstGeom prst="rect">
            <a:avLst/>
          </a:prstGeom>
        </p:spPr>
        <p:txBody>
          <a:bodyPr/>
          <a:lstStyle>
            <a:lvl1pPr defTabSz="685165">
              <a:spcBef>
                <a:spcPts val="3200"/>
              </a:spcBef>
              <a:defRPr sz="7200"/>
            </a:lvl1pPr>
          </a:lstStyle>
          <a:p>
            <a:pPr/>
            <a:r>
              <a:t>moses</a:t>
            </a:r>
          </a:p>
        </p:txBody>
      </p:sp>
      <p:sp>
        <p:nvSpPr>
          <p:cNvPr id="182" name="Divided kingdom…"/>
          <p:cNvSpPr txBox="1"/>
          <p:nvPr>
            <p:ph type="body" idx="21"/>
          </p:nvPr>
        </p:nvSpPr>
        <p:spPr>
          <a:xfrm>
            <a:off x="762000" y="3432960"/>
            <a:ext cx="22860000" cy="8585201"/>
          </a:xfrm>
          <a:prstGeom prst="rect">
            <a:avLst/>
          </a:prstGeom>
          <a:extLst>
            <a:ext uri="{C572A759-6A51-4108-AA02-DFA0A04FC94B}">
              <ma14:wrappingTextBoxFlag xmlns:ma14="http://schemas.microsoft.com/office/mac/drawingml/2011/main" val="1"/>
            </a:ext>
          </a:extLst>
        </p:spPr>
        <p:txBody>
          <a:bodyPr numCol="2" spcCol="1143000"/>
          <a:lstStyle/>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Birth </a:t>
            </a:r>
            <a:r>
              <a:rPr sz="3648"/>
              <a:t>(Exodus 2)</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Burning bush </a:t>
            </a:r>
            <a:r>
              <a:rPr sz="3648"/>
              <a:t>(Ex 3)</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Signs before Pharaoh </a:t>
            </a:r>
            <a:r>
              <a:rPr sz="3648"/>
              <a:t>(Ex 4,7)</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Ten plagues </a:t>
            </a:r>
            <a:r>
              <a:rPr sz="3648"/>
              <a:t>(Ex 8,9,10,11)</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Passover </a:t>
            </a:r>
            <a:r>
              <a:rPr sz="3648"/>
              <a:t>(Ex 11,12)</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The Exodus </a:t>
            </a:r>
            <a:r>
              <a:rPr sz="3648"/>
              <a:t>(Ex 12,13)</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Pillar of cloud/fire </a:t>
            </a:r>
            <a:r>
              <a:rPr sz="3648"/>
              <a:t>(Ex 14)</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Parting of Red Sea </a:t>
            </a:r>
            <a:r>
              <a:rPr sz="3648"/>
              <a:t>(Ex 14)</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Water from a rock </a:t>
            </a:r>
            <a:r>
              <a:rPr sz="3648"/>
              <a:t>(Ex 17, Numbers 20)</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Quail and Manna </a:t>
            </a:r>
            <a:r>
              <a:rPr sz="3648"/>
              <a:t>(Ex 16)</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Ten Commandments, law </a:t>
            </a:r>
            <a:r>
              <a:rPr sz="3648"/>
              <a:t>(Ex 20+)</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Tabernacle </a:t>
            </a:r>
            <a:r>
              <a:rPr sz="3648"/>
              <a:t>(Ex 25-40)</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Ark of the covenant </a:t>
            </a:r>
            <a:r>
              <a:rPr sz="3648"/>
              <a:t>(Ex 24,37)</a:t>
            </a:r>
          </a:p>
          <a:p>
            <a:pPr marL="482600" indent="-482600" defTabSz="627379">
              <a:lnSpc>
                <a:spcPct val="100000"/>
              </a:lnSpc>
              <a:spcBef>
                <a:spcPts val="2900"/>
              </a:spcBef>
              <a:buClr>
                <a:schemeClr val="accent1"/>
              </a:buClr>
              <a:buSzPct val="104999"/>
              <a:buFont typeface="Avenir Next Regular"/>
              <a:buChar char="▸"/>
              <a:defRPr cap="none" sz="5016">
                <a:solidFill>
                  <a:srgbClr val="838787"/>
                </a:solidFill>
                <a:latin typeface="Avenir Next Medium"/>
                <a:ea typeface="Avenir Next Medium"/>
                <a:cs typeface="Avenir Next Medium"/>
                <a:sym typeface="Avenir Next Medium"/>
              </a:defRPr>
            </a:pPr>
            <a:r>
              <a:t>Offerings </a:t>
            </a:r>
            <a:r>
              <a:rPr sz="3648"/>
              <a:t>(Exodus, Leviticus)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weapons of peace"/>
          <p:cNvSpPr txBox="1"/>
          <p:nvPr>
            <p:ph type="body" sz="quarter" idx="1"/>
          </p:nvPr>
        </p:nvSpPr>
        <p:spPr>
          <a:prstGeom prst="rect">
            <a:avLst/>
          </a:prstGeom>
        </p:spPr>
        <p:txBody>
          <a:bodyPr/>
          <a:lstStyle>
            <a:lvl1pPr>
              <a:defRPr spc="100"/>
            </a:lvl1pPr>
          </a:lstStyle>
          <a:p>
            <a:pPr/>
            <a:r>
              <a:t>Excuses, Excuses</a:t>
            </a:r>
          </a:p>
        </p:txBody>
      </p:sp>
      <p:sp>
        <p:nvSpPr>
          <p:cNvPr id="185" name="peace treaty with pagans"/>
          <p:cNvSpPr txBox="1"/>
          <p:nvPr>
            <p:ph type="title"/>
          </p:nvPr>
        </p:nvSpPr>
        <p:spPr>
          <a:prstGeom prst="rect">
            <a:avLst/>
          </a:prstGeom>
        </p:spPr>
        <p:txBody>
          <a:bodyPr/>
          <a:lstStyle>
            <a:lvl1pPr defTabSz="685165">
              <a:spcBef>
                <a:spcPts val="3200"/>
              </a:spcBef>
              <a:defRPr sz="7200"/>
            </a:lvl1pPr>
          </a:lstStyle>
          <a:p>
            <a:pPr/>
            <a:r>
              <a:t>moses</a:t>
            </a:r>
          </a:p>
        </p:txBody>
      </p:sp>
      <p:sp>
        <p:nvSpPr>
          <p:cNvPr id="186"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705555" indent="-705555">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rPr sz="8000"/>
              <a:t>Intimate relationship with God</a:t>
            </a:r>
            <a:r>
              <a:t> </a:t>
            </a:r>
            <a:r>
              <a:rPr sz="4800"/>
              <a:t>(Ex 19-31,33,34)</a:t>
            </a:r>
          </a:p>
          <a:p>
            <a:pPr marL="705555" indent="-705555">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rPr sz="8000"/>
              <a:t>Faith</a:t>
            </a:r>
            <a:r>
              <a:t> </a:t>
            </a:r>
            <a:r>
              <a:rPr sz="4800"/>
              <a:t>(Hebrews 11:23-29)</a:t>
            </a:r>
            <a:endParaRPr sz="4800"/>
          </a:p>
          <a:p>
            <a:pPr lvl="1" marL="1270000" indent="-635000">
              <a:lnSpc>
                <a:spcPct val="100000"/>
              </a:lnSpc>
              <a:spcBef>
                <a:spcPts val="3900"/>
              </a:spcBef>
              <a:buClr>
                <a:schemeClr val="accent1"/>
              </a:buClr>
              <a:buSzPct val="104999"/>
              <a:buFont typeface="Avenir Next Regular"/>
              <a:buChar char="▸"/>
              <a:defRPr cap="none" sz="6500">
                <a:solidFill>
                  <a:srgbClr val="838787"/>
                </a:solidFill>
                <a:latin typeface="Avenir Next Medium"/>
                <a:ea typeface="Avenir Next Medium"/>
                <a:cs typeface="Avenir Next Medium"/>
                <a:sym typeface="Avenir Next Medium"/>
              </a:defRPr>
            </a:pPr>
            <a:r>
              <a:t>Jesus Greater Than Moses but Israelites didn’t think so</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weapons of peace"/>
          <p:cNvSpPr txBox="1"/>
          <p:nvPr>
            <p:ph type="body" sz="quarter" idx="1"/>
          </p:nvPr>
        </p:nvSpPr>
        <p:spPr>
          <a:prstGeom prst="rect">
            <a:avLst/>
          </a:prstGeom>
        </p:spPr>
        <p:txBody>
          <a:bodyPr/>
          <a:lstStyle>
            <a:lvl1pPr>
              <a:defRPr spc="100"/>
            </a:lvl1pPr>
          </a:lstStyle>
          <a:p>
            <a:pPr/>
            <a:r>
              <a:t>Excuses, Excuses</a:t>
            </a:r>
          </a:p>
        </p:txBody>
      </p:sp>
      <p:sp>
        <p:nvSpPr>
          <p:cNvPr id="189" name="peace treaty with pagans"/>
          <p:cNvSpPr txBox="1"/>
          <p:nvPr>
            <p:ph type="title"/>
          </p:nvPr>
        </p:nvSpPr>
        <p:spPr>
          <a:prstGeom prst="rect">
            <a:avLst/>
          </a:prstGeom>
        </p:spPr>
        <p:txBody>
          <a:bodyPr/>
          <a:lstStyle>
            <a:lvl1pPr defTabSz="685165">
              <a:spcBef>
                <a:spcPts val="3200"/>
              </a:spcBef>
              <a:defRPr sz="7200"/>
            </a:lvl1pPr>
          </a:lstStyle>
          <a:p>
            <a:pPr/>
            <a:r>
              <a:t>jesus greater than moses</a:t>
            </a:r>
          </a:p>
        </p:txBody>
      </p:sp>
      <p:sp>
        <p:nvSpPr>
          <p:cNvPr id="190"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423333" indent="-423333" defTabSz="495300">
              <a:lnSpc>
                <a:spcPct val="100000"/>
              </a:lnSpc>
              <a:spcBef>
                <a:spcPts val="2300"/>
              </a:spcBef>
              <a:buClr>
                <a:schemeClr val="accent1"/>
              </a:buClr>
              <a:buSzPct val="104999"/>
              <a:buFont typeface="Avenir Next Regular"/>
              <a:buChar char="▸"/>
              <a:defRPr cap="none" sz="4800">
                <a:solidFill>
                  <a:srgbClr val="838787"/>
                </a:solidFill>
                <a:latin typeface="Avenir Next Medium"/>
                <a:ea typeface="Avenir Next Medium"/>
                <a:cs typeface="Avenir Next Medium"/>
                <a:sym typeface="Avenir Next Medium"/>
              </a:defRPr>
            </a:pPr>
            <a:r>
              <a:t>Hebrews 3:1-6 - Therefore, holy brothers and sisters, who share in the heavenly calling, fix your thoughts on Jesus, whom we acknowledge as our apostle and high priest. </a:t>
            </a:r>
            <a:r>
              <a:rPr baseline="31999"/>
              <a:t>2</a:t>
            </a:r>
            <a:r>
              <a:t>He was faithful to the one who appointed him, just as Moses was faithful in all God’s house. </a:t>
            </a:r>
            <a:r>
              <a:rPr baseline="31999"/>
              <a:t>3</a:t>
            </a:r>
            <a:r>
              <a:t>Jesus has been found worthy of greater honor than Moses, just as the builder of a house has greater honor than the house itself. </a:t>
            </a:r>
            <a:r>
              <a:rPr baseline="31999"/>
              <a:t>4</a:t>
            </a:r>
            <a:r>
              <a:t>For every house is built by someone, but God is the builder of everything. </a:t>
            </a:r>
            <a:r>
              <a:rPr baseline="31999"/>
              <a:t>5</a:t>
            </a:r>
            <a:r>
              <a:t>“Moses was faithful as a servant in all God’s house,” </a:t>
            </a:r>
            <a:r>
              <a:rPr>
                <a:uFill>
                  <a:solidFill>
                    <a:srgbClr val="4A4A4A"/>
                  </a:solidFill>
                </a:uFill>
              </a:rPr>
              <a:t>bearing witness to what would be spoken by God in the future. </a:t>
            </a:r>
            <a:r>
              <a:rPr baseline="31999">
                <a:uFill>
                  <a:solidFill>
                    <a:srgbClr val="4A4A4A"/>
                  </a:solidFill>
                </a:uFill>
              </a:rPr>
              <a:t>6</a:t>
            </a:r>
            <a:r>
              <a:rPr>
                <a:uFill>
                  <a:solidFill>
                    <a:srgbClr val="4A4A4A"/>
                  </a:solidFill>
                </a:uFill>
              </a:rPr>
              <a:t>But Christ is faithful as the Son over God’s house. And we are his house, if indeed we hold firmly to our confidence and the hope in which we glory.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weapons of peace"/>
          <p:cNvSpPr txBox="1"/>
          <p:nvPr>
            <p:ph type="body" sz="quarter" idx="1"/>
          </p:nvPr>
        </p:nvSpPr>
        <p:spPr>
          <a:prstGeom prst="rect">
            <a:avLst/>
          </a:prstGeom>
        </p:spPr>
        <p:txBody>
          <a:bodyPr/>
          <a:lstStyle>
            <a:lvl1pPr>
              <a:defRPr spc="100"/>
            </a:lvl1pPr>
          </a:lstStyle>
          <a:p>
            <a:pPr/>
            <a:r>
              <a:t>Excuses, Excuses</a:t>
            </a:r>
          </a:p>
        </p:txBody>
      </p:sp>
      <p:sp>
        <p:nvSpPr>
          <p:cNvPr id="193" name="peace treaty with pagans"/>
          <p:cNvSpPr txBox="1"/>
          <p:nvPr>
            <p:ph type="title"/>
          </p:nvPr>
        </p:nvSpPr>
        <p:spPr>
          <a:prstGeom prst="rect">
            <a:avLst/>
          </a:prstGeom>
        </p:spPr>
        <p:txBody>
          <a:bodyPr/>
          <a:lstStyle/>
          <a:p>
            <a:pPr lvl="1" defTabSz="685165">
              <a:spcBef>
                <a:spcPts val="3200"/>
              </a:spcBef>
              <a:defRPr sz="7200"/>
            </a:pPr>
            <a:r>
              <a:t>moses - the rest of the story</a:t>
            </a:r>
          </a:p>
        </p:txBody>
      </p:sp>
      <p:sp>
        <p:nvSpPr>
          <p:cNvPr id="194"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Exodus 3:10 - </a:t>
            </a:r>
            <a:r>
              <a:rPr baseline="31999"/>
              <a:t>10”</a:t>
            </a:r>
            <a:r>
              <a:t>So now, go. I am sending you to Pharaoh to bring my people the Israelites out of Egypt.”</a:t>
            </a:r>
          </a:p>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Moses realizes magnitude</a:t>
            </a:r>
          </a:p>
          <a:p>
            <a:pPr marL="635000" indent="-635000">
              <a:lnSpc>
                <a:spcPct val="100000"/>
              </a:lnSpc>
              <a:spcBef>
                <a:spcPts val="3900"/>
              </a:spcBef>
              <a:buClr>
                <a:schemeClr val="accent1"/>
              </a:buClr>
              <a:buSzPct val="104999"/>
              <a:buFont typeface="Avenir Next Regular"/>
              <a:buChar char="▸"/>
              <a:defRPr cap="none" sz="7200">
                <a:solidFill>
                  <a:srgbClr val="838787"/>
                </a:solidFill>
                <a:latin typeface="Avenir Next Medium"/>
                <a:ea typeface="Avenir Next Medium"/>
                <a:cs typeface="Avenir Next Medium"/>
                <a:sym typeface="Avenir Next Medium"/>
              </a:defRPr>
            </a:pPr>
            <a:r>
              <a:t>Fear creeps in…excuses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weapons of peace"/>
          <p:cNvSpPr txBox="1"/>
          <p:nvPr>
            <p:ph type="body" sz="quarter" idx="1"/>
          </p:nvPr>
        </p:nvSpPr>
        <p:spPr>
          <a:prstGeom prst="rect">
            <a:avLst/>
          </a:prstGeom>
        </p:spPr>
        <p:txBody>
          <a:bodyPr/>
          <a:lstStyle>
            <a:lvl1pPr>
              <a:defRPr spc="100"/>
            </a:lvl1pPr>
          </a:lstStyle>
          <a:p>
            <a:pPr/>
            <a:r>
              <a:t>Excuses, Excuses</a:t>
            </a:r>
          </a:p>
        </p:txBody>
      </p:sp>
      <p:sp>
        <p:nvSpPr>
          <p:cNvPr id="197" name="peace treaty with pagans"/>
          <p:cNvSpPr txBox="1"/>
          <p:nvPr>
            <p:ph type="title"/>
          </p:nvPr>
        </p:nvSpPr>
        <p:spPr>
          <a:prstGeom prst="rect">
            <a:avLst/>
          </a:prstGeom>
        </p:spPr>
        <p:txBody>
          <a:bodyPr/>
          <a:lstStyle/>
          <a:p>
            <a:pPr lvl="1" defTabSz="685165">
              <a:spcBef>
                <a:spcPts val="3200"/>
              </a:spcBef>
              <a:defRPr sz="7200"/>
            </a:pPr>
            <a:r>
              <a:t>moses - excuse #1</a:t>
            </a:r>
          </a:p>
        </p:txBody>
      </p:sp>
      <p:sp>
        <p:nvSpPr>
          <p:cNvPr id="198"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584200" indent="-584200" defTabSz="759459">
              <a:lnSpc>
                <a:spcPct val="100000"/>
              </a:lnSpc>
              <a:spcBef>
                <a:spcPts val="3500"/>
              </a:spcBef>
              <a:buClr>
                <a:schemeClr val="accent1"/>
              </a:buClr>
              <a:buSzPct val="104999"/>
              <a:buFont typeface="Avenir Next Regular"/>
              <a:buChar char="▸"/>
              <a:defRPr cap="none" sz="6624">
                <a:solidFill>
                  <a:srgbClr val="838787"/>
                </a:solidFill>
                <a:latin typeface="Avenir Next Medium"/>
                <a:ea typeface="Avenir Next Medium"/>
                <a:cs typeface="Avenir Next Medium"/>
                <a:sym typeface="Avenir Next Medium"/>
              </a:defRPr>
            </a:pPr>
            <a:r>
              <a:t>Exodus 3:11 - </a:t>
            </a:r>
            <a:r>
              <a:rPr baseline="31999"/>
              <a:t>11</a:t>
            </a:r>
            <a:r>
              <a:t>But Moses said to God, “Who am I that I should go to Pharaoh and bring the Israelites out of Egypt?”</a:t>
            </a:r>
          </a:p>
          <a:p>
            <a:pPr marL="584200" indent="-584200" defTabSz="759459">
              <a:lnSpc>
                <a:spcPct val="100000"/>
              </a:lnSpc>
              <a:spcBef>
                <a:spcPts val="3500"/>
              </a:spcBef>
              <a:buClr>
                <a:schemeClr val="accent1"/>
              </a:buClr>
              <a:buSzPct val="104999"/>
              <a:buFont typeface="Avenir Next Regular"/>
              <a:buChar char="▸"/>
              <a:defRPr cap="none" sz="6624">
                <a:solidFill>
                  <a:srgbClr val="838787"/>
                </a:solidFill>
                <a:latin typeface="Avenir Next Medium"/>
                <a:ea typeface="Avenir Next Medium"/>
                <a:cs typeface="Avenir Next Medium"/>
                <a:sym typeface="Avenir Next Medium"/>
              </a:defRPr>
            </a:pPr>
            <a:r>
              <a:t>Ex 3:12 - </a:t>
            </a:r>
            <a:r>
              <a:rPr baseline="31999"/>
              <a:t>12</a:t>
            </a:r>
            <a:r>
              <a:t>And God said, “I will be with you. And this will be the sign to you that it is I who have sent you: When you have brought the people out of Egypt, you </a:t>
            </a:r>
            <a:r>
              <a:rPr>
                <a:uFill>
                  <a:solidFill>
                    <a:srgbClr val="4A4A4A"/>
                  </a:solidFill>
                </a:uFill>
              </a:rPr>
              <a:t>will worship God on this mountain.”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weapons of peace"/>
          <p:cNvSpPr txBox="1"/>
          <p:nvPr>
            <p:ph type="body" sz="quarter" idx="1"/>
          </p:nvPr>
        </p:nvSpPr>
        <p:spPr>
          <a:prstGeom prst="rect">
            <a:avLst/>
          </a:prstGeom>
        </p:spPr>
        <p:txBody>
          <a:bodyPr/>
          <a:lstStyle>
            <a:lvl1pPr>
              <a:defRPr spc="100"/>
            </a:lvl1pPr>
          </a:lstStyle>
          <a:p>
            <a:pPr/>
            <a:r>
              <a:t>Excuses, Excuses</a:t>
            </a:r>
          </a:p>
        </p:txBody>
      </p:sp>
      <p:sp>
        <p:nvSpPr>
          <p:cNvPr id="201" name="peace treaty with pagans"/>
          <p:cNvSpPr txBox="1"/>
          <p:nvPr>
            <p:ph type="title"/>
          </p:nvPr>
        </p:nvSpPr>
        <p:spPr>
          <a:prstGeom prst="rect">
            <a:avLst/>
          </a:prstGeom>
        </p:spPr>
        <p:txBody>
          <a:bodyPr/>
          <a:lstStyle/>
          <a:p>
            <a:pPr lvl="1" defTabSz="685165">
              <a:spcBef>
                <a:spcPts val="3200"/>
              </a:spcBef>
              <a:defRPr sz="7200"/>
            </a:pPr>
            <a:r>
              <a:t>moses - excuse #2</a:t>
            </a:r>
          </a:p>
        </p:txBody>
      </p:sp>
      <p:sp>
        <p:nvSpPr>
          <p:cNvPr id="202" name="Divided kingdom…"/>
          <p:cNvSpPr txBox="1"/>
          <p:nvPr>
            <p:ph type="body" idx="21"/>
          </p:nvPr>
        </p:nvSpPr>
        <p:spPr>
          <a:xfrm>
            <a:off x="762000" y="3924298"/>
            <a:ext cx="22860000" cy="8585201"/>
          </a:xfrm>
          <a:prstGeom prst="rect">
            <a:avLst/>
          </a:prstGeom>
          <a:extLst>
            <a:ext uri="{C572A759-6A51-4108-AA02-DFA0A04FC94B}">
              <ma14:wrappingTextBoxFlag xmlns:ma14="http://schemas.microsoft.com/office/mac/drawingml/2011/main" val="1"/>
            </a:ext>
          </a:extLst>
        </p:spPr>
        <p:txBody>
          <a:bodyPr/>
          <a:lstStyle/>
          <a:p>
            <a:pPr marL="393700" indent="-393700" defTabSz="511809">
              <a:lnSpc>
                <a:spcPct val="100000"/>
              </a:lnSpc>
              <a:spcBef>
                <a:spcPts val="2400"/>
              </a:spcBef>
              <a:buClr>
                <a:schemeClr val="accent1"/>
              </a:buClr>
              <a:buSzPct val="104999"/>
              <a:buFont typeface="Avenir Next Regular"/>
              <a:buChar char="▸"/>
              <a:defRPr cap="none" sz="4464">
                <a:solidFill>
                  <a:srgbClr val="838787"/>
                </a:solidFill>
                <a:latin typeface="Avenir Next Medium"/>
                <a:ea typeface="Avenir Next Medium"/>
                <a:cs typeface="Avenir Next Medium"/>
                <a:sym typeface="Avenir Next Medium"/>
              </a:defRPr>
            </a:pPr>
            <a:r>
              <a:t>Ex 3:13 - </a:t>
            </a:r>
            <a:r>
              <a:rPr baseline="31999"/>
              <a:t>13</a:t>
            </a:r>
            <a:r>
              <a:t>Moses said to God, “Suppose I go to the Israelites and say to them, ‘The God of your fathers has sent me to you,’ and they ask me, ‘What is his name?’ Then what shall I tell them?”</a:t>
            </a:r>
          </a:p>
          <a:p>
            <a:pPr marL="393700" indent="-393700" defTabSz="511809">
              <a:lnSpc>
                <a:spcPct val="100000"/>
              </a:lnSpc>
              <a:spcBef>
                <a:spcPts val="2400"/>
              </a:spcBef>
              <a:buClr>
                <a:schemeClr val="accent1"/>
              </a:buClr>
              <a:buSzPct val="104999"/>
              <a:buFont typeface="Avenir Next Regular"/>
              <a:buChar char="▸"/>
              <a:defRPr cap="none" sz="4464">
                <a:solidFill>
                  <a:srgbClr val="838787"/>
                </a:solidFill>
                <a:latin typeface="Avenir Next Medium"/>
                <a:ea typeface="Avenir Next Medium"/>
                <a:cs typeface="Avenir Next Medium"/>
                <a:sym typeface="Avenir Next Medium"/>
              </a:defRPr>
            </a:pPr>
            <a:r>
              <a:t>Ex 3:14-15 - </a:t>
            </a:r>
            <a:r>
              <a:rPr baseline="31999"/>
              <a:t>14</a:t>
            </a:r>
            <a:r>
              <a:t>God said to Moses, “I </a:t>
            </a:r>
            <a:r>
              <a:rPr sz="3720"/>
              <a:t>AM WHO</a:t>
            </a:r>
            <a:r>
              <a:t> I </a:t>
            </a:r>
            <a:r>
              <a:rPr sz="3720"/>
              <a:t>AM</a:t>
            </a:r>
            <a:r>
              <a:t>.</a:t>
            </a:r>
            <a:r>
              <a:rPr sz="620"/>
              <a:t> </a:t>
            </a:r>
            <a:r>
              <a:t>This is what you are to say to the Israelites: ‘I </a:t>
            </a:r>
            <a:r>
              <a:rPr sz="3720"/>
              <a:t>AM</a:t>
            </a:r>
            <a:r>
              <a:t> has sent me to you.’” </a:t>
            </a:r>
            <a:r>
              <a:rPr baseline="31999"/>
              <a:t>15</a:t>
            </a:r>
            <a:r>
              <a:t>God also said to Moses, “Say to the Israelites, ‘The Lord,</a:t>
            </a:r>
            <a:r>
              <a:rPr sz="620"/>
              <a:t> </a:t>
            </a:r>
            <a:r>
              <a:t>the God of your fathers—the God of Abraham, the God of Isaac and the God of Jacob—has sent me to you.’</a:t>
            </a:r>
          </a:p>
          <a:p>
            <a:pPr lvl="5" marL="0" indent="708659" defTabSz="511809">
              <a:lnSpc>
                <a:spcPct val="100000"/>
              </a:lnSpc>
              <a:spcBef>
                <a:spcPts val="2400"/>
              </a:spcBef>
              <a:buSzTx/>
              <a:buNone/>
              <a:defRPr cap="none" sz="4464">
                <a:solidFill>
                  <a:srgbClr val="838787"/>
                </a:solidFill>
                <a:latin typeface="Avenir Next Medium"/>
                <a:ea typeface="Avenir Next Medium"/>
                <a:cs typeface="Avenir Next Medium"/>
                <a:sym typeface="Avenir Next Medium"/>
              </a:defRPr>
            </a:pPr>
            <a:r>
              <a:t>“This is my name forever,</a:t>
            </a:r>
            <a:br/>
            <a:r>
              <a:rPr sz="416">
                <a:latin typeface="Menlo Regular"/>
                <a:ea typeface="Menlo Regular"/>
                <a:cs typeface="Menlo Regular"/>
                <a:sym typeface="Menlo Regular"/>
              </a:rPr>
              <a:t>    </a:t>
            </a:r>
            <a:r>
              <a:t>the name you shall call me</a:t>
            </a:r>
            <a:br/>
            <a:r>
              <a:rPr sz="416">
                <a:latin typeface="Menlo Regular"/>
                <a:ea typeface="Menlo Regular"/>
                <a:cs typeface="Menlo Regular"/>
                <a:sym typeface="Menlo Regular"/>
              </a:rPr>
              <a:t>    </a:t>
            </a:r>
            <a:r>
              <a:t>from generation to generation.”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a:ea typeface="Helvetica"/>
        <a:cs typeface="Helvetica"/>
      </a:majorFont>
      <a:minorFont>
        <a:latin typeface="Helvetica Neue"/>
        <a:ea typeface="Helvetica Neue"/>
        <a:cs typeface="Helvetica Neue"/>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a:ea typeface="Helvetica"/>
        <a:cs typeface="Helvetica"/>
      </a:majorFont>
      <a:minorFont>
        <a:latin typeface="Helvetica Neue"/>
        <a:ea typeface="Helvetica Neue"/>
        <a:cs typeface="Helvetica Neue"/>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